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9" r:id="rId2"/>
    <p:sldId id="268" r:id="rId3"/>
    <p:sldId id="258" r:id="rId4"/>
    <p:sldId id="273" r:id="rId5"/>
    <p:sldId id="270" r:id="rId6"/>
    <p:sldId id="271" r:id="rId7"/>
    <p:sldId id="274" r:id="rId8"/>
    <p:sldId id="275" r:id="rId9"/>
    <p:sldId id="279" r:id="rId10"/>
    <p:sldId id="286" r:id="rId11"/>
    <p:sldId id="287" r:id="rId12"/>
    <p:sldId id="280" r:id="rId13"/>
    <p:sldId id="277" r:id="rId14"/>
    <p:sldId id="292" r:id="rId15"/>
    <p:sldId id="281" r:id="rId16"/>
    <p:sldId id="283" r:id="rId17"/>
    <p:sldId id="293" r:id="rId18"/>
    <p:sldId id="272" r:id="rId19"/>
    <p:sldId id="264" r:id="rId20"/>
    <p:sldId id="289" r:id="rId21"/>
    <p:sldId id="288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2E313A"/>
    <a:srgbClr val="D82042"/>
    <a:srgbClr val="83E1E5"/>
    <a:srgbClr val="E7E7E7"/>
    <a:srgbClr val="FFD966"/>
    <a:srgbClr val="B6C3CE"/>
    <a:srgbClr val="64BECD"/>
    <a:srgbClr val="EABB98"/>
    <a:srgbClr val="FFD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2" autoAdjust="0"/>
    <p:restoredTop sz="89625" autoAdjust="0"/>
  </p:normalViewPr>
  <p:slideViewPr>
    <p:cSldViewPr snapToGrid="0">
      <p:cViewPr>
        <p:scale>
          <a:sx n="66" d="100"/>
          <a:sy n="66" d="100"/>
        </p:scale>
        <p:origin x="5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CDAF-6752-4B5A-8806-5EF667AA7D2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06501-D635-49F5-8653-DB68C0C76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1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1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 </a:t>
            </a:r>
            <a:r>
              <a:rPr lang="en-US" altLang="ko-KR" dirty="0"/>
              <a:t>: </a:t>
            </a:r>
            <a:r>
              <a:rPr lang="ko-KR" altLang="en-US" dirty="0"/>
              <a:t>게시판 기능은 </a:t>
            </a:r>
            <a:r>
              <a:rPr lang="en-US" altLang="ko-KR" dirty="0"/>
              <a:t>DIETA</a:t>
            </a:r>
            <a:r>
              <a:rPr lang="ko-KR" altLang="en-US" dirty="0"/>
              <a:t>에 가입한 회원들이 운동에 대한 정보</a:t>
            </a:r>
            <a:r>
              <a:rPr lang="en-US" altLang="ko-KR" dirty="0"/>
              <a:t>, </a:t>
            </a:r>
            <a:r>
              <a:rPr lang="ko-KR" altLang="en-US" dirty="0"/>
              <a:t>고충</a:t>
            </a:r>
            <a:r>
              <a:rPr lang="en-US" altLang="ko-KR" dirty="0"/>
              <a:t>, </a:t>
            </a:r>
            <a:r>
              <a:rPr lang="ko-KR" altLang="en-US" dirty="0"/>
              <a:t>식단 관련된 이야기를 자유롭게 나눌 수 있도록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구현한 사항은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5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2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06501-D635-49F5-8653-DB68C0C769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0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sn.pythonanywhere.com/login/signi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0CED9-6153-4FD9-BE3F-49AA61B48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156" y="812114"/>
            <a:ext cx="9911688" cy="1039529"/>
          </a:xfrm>
          <a:solidFill>
            <a:schemeClr val="bg1">
              <a:lumMod val="50000"/>
              <a:lumOff val="50000"/>
              <a:alpha val="29000"/>
            </a:schemeClr>
          </a:solidFill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700" i="1" dirty="0"/>
              <a:t> </a:t>
            </a:r>
            <a:br>
              <a:rPr lang="en-US" altLang="ko-KR" sz="6700" i="1" dirty="0"/>
            </a:br>
            <a:r>
              <a:rPr lang="ko-KR" altLang="en-US" sz="4400" b="1" i="1" dirty="0">
                <a:solidFill>
                  <a:schemeClr val="tx1">
                    <a:lumMod val="95000"/>
                  </a:schemeClr>
                </a:solidFill>
              </a:rPr>
              <a:t>그룹 운동 커뮤니티 어플리케이션</a:t>
            </a:r>
            <a:br>
              <a:rPr lang="en-US" altLang="ko-KR" sz="8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endParaRPr lang="ko-KR" altLang="en-US" sz="80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F0FEE-61C0-4989-AD2C-E2C7B7192BF0}"/>
              </a:ext>
            </a:extLst>
          </p:cNvPr>
          <p:cNvSpPr/>
          <p:nvPr/>
        </p:nvSpPr>
        <p:spPr>
          <a:xfrm>
            <a:off x="1140156" y="1851644"/>
            <a:ext cx="9911688" cy="3154710"/>
          </a:xfrm>
          <a:prstGeom prst="rect">
            <a:avLst/>
          </a:prstGeom>
          <a:solidFill>
            <a:schemeClr val="bg1">
              <a:lumMod val="50000"/>
              <a:lumOff val="50000"/>
              <a:alpha val="29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99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en-US" altLang="ko-KR" sz="19900" i="1" dirty="0">
                <a:solidFill>
                  <a:srgbClr val="FFD9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9900" i="1" dirty="0">
                <a:solidFill>
                  <a:srgbClr val="83E1E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E T A</a:t>
            </a:r>
            <a:r>
              <a:rPr lang="en-US" altLang="ko-KR" i="1" dirty="0">
                <a:solidFill>
                  <a:srgbClr val="83E1E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altLang="en-US" dirty="0">
              <a:solidFill>
                <a:srgbClr val="83E1E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6AE7CB-76F3-4214-8E3A-81569F96926D}"/>
              </a:ext>
            </a:extLst>
          </p:cNvPr>
          <p:cNvSpPr txBox="1"/>
          <p:nvPr/>
        </p:nvSpPr>
        <p:spPr>
          <a:xfrm>
            <a:off x="8101211" y="5384282"/>
            <a:ext cx="3961581" cy="1092607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팀 </a:t>
            </a:r>
            <a:r>
              <a:rPr lang="en-US" altLang="ko-KR" sz="2000" b="1" dirty="0"/>
              <a:t>MAKEU</a:t>
            </a:r>
            <a:endParaRPr lang="ko-KR" altLang="en-US" sz="2000" b="1" dirty="0"/>
          </a:p>
          <a:p>
            <a:endParaRPr lang="en-US" altLang="ko-KR" sz="900" dirty="0"/>
          </a:p>
          <a:p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/>
              <a:t>최진용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김영인</a:t>
            </a:r>
            <a:r>
              <a:rPr lang="en-US" altLang="ko-KR" dirty="0"/>
              <a:t>, </a:t>
            </a:r>
            <a:r>
              <a:rPr lang="ko-KR" altLang="en-US" dirty="0"/>
              <a:t>윤지영</a:t>
            </a:r>
            <a:r>
              <a:rPr lang="en-US" altLang="ko-KR" dirty="0"/>
              <a:t>, </a:t>
            </a:r>
            <a:r>
              <a:rPr lang="ko-KR" altLang="en-US" dirty="0"/>
              <a:t>이정훈</a:t>
            </a:r>
            <a:r>
              <a:rPr lang="en-US" altLang="ko-KR" dirty="0"/>
              <a:t>, </a:t>
            </a:r>
            <a:r>
              <a:rPr lang="ko-KR" altLang="en-US" dirty="0"/>
              <a:t>정진원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2885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47A4DD-7F09-407F-B832-AC1FAD8C1281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-192505" y="10"/>
            <a:ext cx="12493591" cy="6857990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3441F9-FF67-4347-B348-6E7749008248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dirty="0">
                <a:latin typeface="+mj-lt"/>
                <a:ea typeface="+mj-ea"/>
                <a:cs typeface="+mj-cs"/>
              </a:rPr>
              <a:t>부족 시 </a:t>
            </a:r>
            <a:endParaRPr lang="en-US" altLang="ko-KR" sz="4000" b="1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4000" b="1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독려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7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6FFC0B8-2BB2-43C6-B174-B32248066FBF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CE6CC-844B-42C2-AE7D-AC544765997F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dirty="0">
                <a:latin typeface="+mj-lt"/>
                <a:ea typeface="+mj-ea"/>
                <a:cs typeface="+mj-cs"/>
              </a:rPr>
              <a:t>달성 시 </a:t>
            </a:r>
            <a:endParaRPr lang="en-US" altLang="ko-KR" sz="4000" b="1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4000" b="1" dirty="0">
                <a:latin typeface="+mj-lt"/>
                <a:ea typeface="+mj-ea"/>
                <a:cs typeface="+mj-cs"/>
                <a:sym typeface="Wingdings" panose="05000000000000000000" pitchFamily="2" charset="2"/>
              </a:rPr>
              <a:t>칭찬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3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276" y="618995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524303"/>
            <a:ext cx="478045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운동모임개설 및 투표 </a:t>
            </a:r>
            <a:endParaRPr lang="en-US" altLang="ko-KR" sz="2800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182D9E-7912-4949-9229-36D3DBBD2B43}"/>
              </a:ext>
            </a:extLst>
          </p:cNvPr>
          <p:cNvSpPr/>
          <p:nvPr/>
        </p:nvSpPr>
        <p:spPr>
          <a:xfrm>
            <a:off x="1115128" y="1486777"/>
            <a:ext cx="9725040" cy="139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운동 모임 개설 및 출석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결석 확인 가능</a:t>
            </a:r>
            <a:endParaRPr lang="en-US" altLang="ko-KR" sz="24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 사용자 위치 중심으로 날씨 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활용한 날씨정보 제공</a:t>
            </a:r>
            <a:endParaRPr lang="en-US" altLang="ko-KR" sz="24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98D3F7-52FB-4B62-89F4-1A14E0DF5213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9812C9-866C-49F0-9F8A-027FEABC5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6512" y="2792904"/>
            <a:ext cx="5998044" cy="3069576"/>
          </a:xfrm>
          <a:prstGeom prst="rect">
            <a:avLst/>
          </a:prstGeom>
        </p:spPr>
      </p:pic>
      <p:pic>
        <p:nvPicPr>
          <p:cNvPr id="1026" name="그림 5">
            <a:extLst>
              <a:ext uri="{FF2B5EF4-FFF2-40B4-BE49-F238E27FC236}">
                <a16:creationId xmlns:a16="http://schemas.microsoft.com/office/drawing/2014/main" id="{B9220D47-4B25-47AE-AB02-D9553F59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1" y="2818802"/>
            <a:ext cx="3349445" cy="14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6">
            <a:extLst>
              <a:ext uri="{FF2B5EF4-FFF2-40B4-BE49-F238E27FC236}">
                <a16:creationId xmlns:a16="http://schemas.microsoft.com/office/drawing/2014/main" id="{4A6CB3C7-A62D-4C76-885F-A040A72E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1" y="4329254"/>
            <a:ext cx="2717296" cy="14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D2DFC5-A18E-4644-A545-E480FF1E4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118E7C1-D6A7-4617-A163-E8F69BEE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626" y="5920231"/>
            <a:ext cx="2292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▶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운동 개설 후 투표 기능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73BDDC5-FC66-4837-AD66-AC6D0112A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844" y="5920230"/>
            <a:ext cx="33698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▶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 위치 중심으로 날씨정보 제공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6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CB7C26-3243-4847-A765-5DCFC17AA306}"/>
              </a:ext>
            </a:extLst>
          </p:cNvPr>
          <p:cNvSpPr/>
          <p:nvPr/>
        </p:nvSpPr>
        <p:spPr>
          <a:xfrm>
            <a:off x="4446873" y="0"/>
            <a:ext cx="7745128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FC4678-0967-43E2-A21C-D4EAF64CF9DF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0217BD-8788-40EB-A770-4F4A77DFF341}"/>
              </a:ext>
            </a:extLst>
          </p:cNvPr>
          <p:cNvSpPr/>
          <p:nvPr/>
        </p:nvSpPr>
        <p:spPr>
          <a:xfrm>
            <a:off x="609695" y="524303"/>
            <a:ext cx="478045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운동모임개설 및 투표 </a:t>
            </a:r>
            <a:endParaRPr lang="en-US" altLang="ko-KR" sz="2800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E9C3B7-BE0C-4F5D-8121-9565BE514F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564" y="2003259"/>
            <a:ext cx="3615797" cy="1825712"/>
          </a:xfrm>
          <a:prstGeom prst="rect">
            <a:avLst/>
          </a:prstGeom>
          <a:ln cap="flat">
            <a:solidFill>
              <a:srgbClr val="85888D"/>
            </a:solidFill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C3F286C9-3B41-43CE-97B6-97C53083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858" y="1495119"/>
            <a:ext cx="19880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모임 투표 클래스 정의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04A9BC-2DA5-4A1F-8579-71D3C4B1FF2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564" y="4854741"/>
            <a:ext cx="3500860" cy="265898"/>
          </a:xfrm>
          <a:prstGeom prst="rect">
            <a:avLst/>
          </a:prstGeom>
          <a:ln cap="flat"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719C54-BB6C-48BE-9DD6-B917C4166B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117" y="5678325"/>
            <a:ext cx="4136127" cy="382597"/>
          </a:xfrm>
          <a:prstGeom prst="rect">
            <a:avLst/>
          </a:prstGeom>
          <a:ln cap="flat"/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B0FBF62C-1DD6-4548-AC7B-60366253A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653" y="4344778"/>
            <a:ext cx="15664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운동 목록 페이지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264E365-DE97-4281-A204-2CE8402CD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309" y="5168362"/>
            <a:ext cx="15664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운동 개설 페이지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4DB046-8306-4175-A917-7C078F47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669" y="1179675"/>
            <a:ext cx="7451542" cy="4674311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4D50DBE1-0236-41A4-9E76-2894849CE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649" y="5907033"/>
            <a:ext cx="21675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▶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운동 개설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메인페이지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45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EFC4678-0967-43E2-A21C-D4EAF64CF9DF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D48AA3-7B97-44AF-8F34-45785CF08A50}"/>
              </a:ext>
            </a:extLst>
          </p:cNvPr>
          <p:cNvGrpSpPr/>
          <p:nvPr/>
        </p:nvGrpSpPr>
        <p:grpSpPr>
          <a:xfrm>
            <a:off x="715120" y="1278456"/>
            <a:ext cx="10880387" cy="5766530"/>
            <a:chOff x="715120" y="720191"/>
            <a:chExt cx="10880387" cy="57665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63B1979-B072-41F0-927E-A240CFC2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120" y="720192"/>
              <a:ext cx="10880387" cy="5766529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280A6F6-6C0C-4853-A7A2-2AD83B58303C}"/>
                </a:ext>
              </a:extLst>
            </p:cNvPr>
            <p:cNvSpPr/>
            <p:nvPr/>
          </p:nvSpPr>
          <p:spPr>
            <a:xfrm>
              <a:off x="715120" y="720191"/>
              <a:ext cx="593463" cy="386713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521B1-8098-4DCD-9F04-3132AB6F77AF}"/>
              </a:ext>
            </a:extLst>
          </p:cNvPr>
          <p:cNvSpPr/>
          <p:nvPr/>
        </p:nvSpPr>
        <p:spPr>
          <a:xfrm>
            <a:off x="609695" y="524303"/>
            <a:ext cx="478045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2.3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운동모임개설 및 투표 </a:t>
            </a:r>
            <a:endParaRPr lang="en-US" altLang="ko-KR" sz="2800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0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276" y="618995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524303"/>
            <a:ext cx="530243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2.4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게시판 작성</a:t>
            </a:r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321660-E8E2-4D30-BB4F-AAFA1D97B65D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BC26E4-B2C7-4452-85A2-B048E5969B1D}"/>
              </a:ext>
            </a:extLst>
          </p:cNvPr>
          <p:cNvSpPr/>
          <p:nvPr/>
        </p:nvSpPr>
        <p:spPr>
          <a:xfrm>
            <a:off x="813209" y="1236448"/>
            <a:ext cx="8915795" cy="401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게시판 글 </a:t>
            </a: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목록</a:t>
            </a:r>
            <a:endParaRPr lang="en-US" altLang="ko-KR" sz="24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글 목록을 볼 수 있다</a:t>
            </a: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게시판 글 상세보기</a:t>
            </a:r>
            <a:endParaRPr lang="en-US" altLang="ko-KR" sz="24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그룹 사용자가 목록의 글을 읽을 수 있다</a:t>
            </a: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게시판 글 작성</a:t>
            </a:r>
            <a:endParaRPr lang="en-US" altLang="ko-KR" sz="24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그룹 사용자가 카테고리를 선택해 글과 그림을 올릴 수 있다</a:t>
            </a: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83F508-7ACC-4DB7-8AAB-143A3AAA93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1549" y="4849181"/>
            <a:ext cx="5097242" cy="14853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43E5E5-2238-4BF0-AE6C-D4BA8D6F05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9738" y="782250"/>
            <a:ext cx="3829053" cy="34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276" y="618995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524303"/>
            <a:ext cx="81787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2.5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기타설계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그룹 경쟁 등</a:t>
            </a:r>
            <a:r>
              <a:rPr lang="en-US" altLang="ko-KR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63B172-B001-46BD-BD87-BFEE3D8F3F0A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35EC0B-5938-4AB9-B3B5-AD5BA71C97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2423" y="1437840"/>
            <a:ext cx="4358389" cy="45690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E4C810-1D47-4A0B-8CE8-0916B644C9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86195" y="1392142"/>
            <a:ext cx="4733382" cy="4614709"/>
          </a:xfrm>
          <a:prstGeom prst="rect">
            <a:avLst/>
          </a:prstGeom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00CDCF46-8FA4-443F-AB0C-4FD6E3C2A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337" y="6047931"/>
            <a:ext cx="114486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▶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회원가입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04C1977B-CB7E-4D54-9453-B88713BA2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453" y="6047656"/>
            <a:ext cx="9653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▶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로그인</a:t>
            </a:r>
            <a:endParaRPr kumimoji="0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3DE5D8-80FD-4174-BF92-6248EB6BBAE0}"/>
              </a:ext>
            </a:extLst>
          </p:cNvPr>
          <p:cNvSpPr/>
          <p:nvPr/>
        </p:nvSpPr>
        <p:spPr>
          <a:xfrm>
            <a:off x="4446873" y="0"/>
            <a:ext cx="7745128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47882-0F66-47B1-BDB5-DC30557F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73" y="633160"/>
            <a:ext cx="4765310" cy="521552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524303"/>
            <a:ext cx="81787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서버개설 및 배포</a:t>
            </a:r>
            <a:endParaRPr lang="en-US" altLang="ko-KR" sz="2800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63B172-B001-46BD-BD87-BFEE3D8F3F0A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</a:t>
            </a:r>
            <a:r>
              <a:rPr lang="ko-KR" altLang="en-US" sz="2800" b="1" i="1" dirty="0"/>
              <a:t>과</a:t>
            </a:r>
            <a:endParaRPr lang="en-US" altLang="ko-KR" sz="2800" b="1" i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D9EA14-BEFC-4916-B81B-E66A32C9510B}"/>
              </a:ext>
            </a:extLst>
          </p:cNvPr>
          <p:cNvGrpSpPr/>
          <p:nvPr/>
        </p:nvGrpSpPr>
        <p:grpSpPr>
          <a:xfrm>
            <a:off x="9291106" y="633160"/>
            <a:ext cx="3173610" cy="5215529"/>
            <a:chOff x="6168179" y="54970"/>
            <a:chExt cx="5731510" cy="783196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7282EB-29A3-4943-AFAF-B764E0855D8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168179" y="54970"/>
              <a:ext cx="5731510" cy="19284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F7EE5-073C-4E89-9166-C3E44263015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168179" y="2155425"/>
              <a:ext cx="5731510" cy="573151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FACF7D-1659-4A6C-99F4-6CBA78E17486}"/>
              </a:ext>
            </a:extLst>
          </p:cNvPr>
          <p:cNvSpPr/>
          <p:nvPr/>
        </p:nvSpPr>
        <p:spPr>
          <a:xfrm>
            <a:off x="0" y="1484878"/>
            <a:ext cx="6096000" cy="38882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Aft>
                <a:spcPts val="800"/>
              </a:spcAft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pythonanywhere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통해 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서버와 연결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있는 파일을 가져오고 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가상환경을 만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듦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pip install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통해 적합한 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가상환경을 생성한 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migrate</a:t>
            </a:r>
          </a:p>
          <a:p>
            <a:pPr algn="just">
              <a:spcAft>
                <a:spcPts val="800"/>
              </a:spcAft>
            </a:pP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연결시키고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pythonanywhere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접근 가능하도록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setting.py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변경</a:t>
            </a: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1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45">
            <a:extLst>
              <a:ext uri="{FF2B5EF4-FFF2-40B4-BE49-F238E27FC236}">
                <a16:creationId xmlns:a16="http://schemas.microsoft.com/office/drawing/2014/main" id="{363D2A1C-A1A8-40E2-B75C-29A1F0376B8E}"/>
              </a:ext>
            </a:extLst>
          </p:cNvPr>
          <p:cNvSpPr/>
          <p:nvPr/>
        </p:nvSpPr>
        <p:spPr>
          <a:xfrm>
            <a:off x="5087659" y="1908874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3" name="Shape 49">
            <a:extLst>
              <a:ext uri="{FF2B5EF4-FFF2-40B4-BE49-F238E27FC236}">
                <a16:creationId xmlns:a16="http://schemas.microsoft.com/office/drawing/2014/main" id="{11486074-2CC3-47EE-A3E3-0C9D7AF4E926}"/>
              </a:ext>
            </a:extLst>
          </p:cNvPr>
          <p:cNvSpPr/>
          <p:nvPr/>
        </p:nvSpPr>
        <p:spPr>
          <a:xfrm>
            <a:off x="5348532" y="1328305"/>
            <a:ext cx="146674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3. 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결론</a:t>
            </a:r>
            <a:endParaRPr sz="3200" b="1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D15C8CE-F56F-44DD-A9C1-363BE97708B2}"/>
              </a:ext>
            </a:extLst>
          </p:cNvPr>
          <p:cNvGrpSpPr/>
          <p:nvPr/>
        </p:nvGrpSpPr>
        <p:grpSpPr>
          <a:xfrm>
            <a:off x="1025906" y="1805977"/>
            <a:ext cx="3236984" cy="3337535"/>
            <a:chOff x="19881" y="1805976"/>
            <a:chExt cx="3236984" cy="3337535"/>
          </a:xfrm>
        </p:grpSpPr>
        <p:pic>
          <p:nvPicPr>
            <p:cNvPr id="205" name="그림 204" descr="6-3.png">
              <a:extLst>
                <a:ext uri="{FF2B5EF4-FFF2-40B4-BE49-F238E27FC236}">
                  <a16:creationId xmlns:a16="http://schemas.microsoft.com/office/drawing/2014/main" id="{98700DF5-F8E6-4393-A935-4A245A09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30395" y="1856252"/>
              <a:ext cx="3337535" cy="3236984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083A8E4-8588-4FC6-8390-FC4CB7F67967}"/>
                </a:ext>
              </a:extLst>
            </p:cNvPr>
            <p:cNvSpPr txBox="1"/>
            <p:nvPr/>
          </p:nvSpPr>
          <p:spPr>
            <a:xfrm>
              <a:off x="714347" y="3150871"/>
              <a:ext cx="2201469" cy="51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i="1" dirty="0"/>
                <a:t>CONTENTS</a:t>
              </a:r>
              <a:endParaRPr lang="ko-KR" altLang="en-US" sz="2600" b="1" i="1" dirty="0"/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B000175-E03F-488D-B7AB-8B65D7ACE14C}"/>
              </a:ext>
            </a:extLst>
          </p:cNvPr>
          <p:cNvSpPr/>
          <p:nvPr/>
        </p:nvSpPr>
        <p:spPr>
          <a:xfrm>
            <a:off x="550381" y="248047"/>
            <a:ext cx="11091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prstClr val="white"/>
                </a:solidFill>
              </a:rPr>
              <a:t>중간결과 발표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4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각 삼각형 60"/>
          <p:cNvSpPr/>
          <p:nvPr/>
        </p:nvSpPr>
        <p:spPr>
          <a:xfrm flipH="1" flipV="1">
            <a:off x="2990615" y="5511251"/>
            <a:ext cx="8200634" cy="337731"/>
          </a:xfrm>
          <a:prstGeom prst="rtTriangle">
            <a:avLst/>
          </a:prstGeom>
          <a:solidFill>
            <a:schemeClr val="tx1">
              <a:alpha val="5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43249" y="4030922"/>
            <a:ext cx="3048000" cy="1905000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2" name="직각 삼각형 61"/>
          <p:cNvSpPr/>
          <p:nvPr/>
        </p:nvSpPr>
        <p:spPr>
          <a:xfrm flipH="1" flipV="1">
            <a:off x="-538650" y="5485304"/>
            <a:ext cx="8200634" cy="337731"/>
          </a:xfrm>
          <a:prstGeom prst="rtTriangle">
            <a:avLst/>
          </a:prstGeom>
          <a:solidFill>
            <a:schemeClr val="tx1">
              <a:alpha val="5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각 삼각형 62"/>
          <p:cNvSpPr/>
          <p:nvPr/>
        </p:nvSpPr>
        <p:spPr>
          <a:xfrm flipV="1">
            <a:off x="920167" y="5521374"/>
            <a:ext cx="8200634" cy="337731"/>
          </a:xfrm>
          <a:prstGeom prst="rtTriangle">
            <a:avLst/>
          </a:prstGeom>
          <a:solidFill>
            <a:schemeClr val="tx1">
              <a:alpha val="5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20167" y="4030922"/>
            <a:ext cx="3048000" cy="1905000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38015" y="4277068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운동량 측정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디바이스와 연동하여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실시간 칼로리 측정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Google fit REST API </a:t>
            </a:r>
            <a:r>
              <a:rPr lang="ko-KR" altLang="en-US" sz="1200" b="1" dirty="0">
                <a:solidFill>
                  <a:srgbClr val="FF0000"/>
                </a:solidFill>
              </a:rPr>
              <a:t>활용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0167" y="1768642"/>
            <a:ext cx="3048000" cy="198565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31708" y="1766188"/>
            <a:ext cx="3048000" cy="198565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8143249" y="1773086"/>
            <a:ext cx="3048000" cy="198565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42">
            <a:extLst>
              <a:ext uri="{FF2B5EF4-FFF2-40B4-BE49-F238E27FC236}">
                <a16:creationId xmlns:a16="http://schemas.microsoft.com/office/drawing/2014/main" id="{AA79D63F-BE95-41BF-8591-E35D56064339}"/>
              </a:ext>
            </a:extLst>
          </p:cNvPr>
          <p:cNvSpPr/>
          <p:nvPr/>
        </p:nvSpPr>
        <p:spPr>
          <a:xfrm>
            <a:off x="4662889" y="4030922"/>
            <a:ext cx="3048000" cy="1905000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80737" y="4202514"/>
            <a:ext cx="2612303" cy="146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 커뮤니티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운동개설 시 날씨정보 제공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FF0000"/>
                </a:solidFill>
              </a:rPr>
              <a:t>오늘의 식단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FF0000"/>
                </a:solidFill>
              </a:rPr>
              <a:t>자유 게시판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FF0000"/>
                </a:solidFill>
              </a:rPr>
              <a:t>운동 인증</a:t>
            </a:r>
          </a:p>
        </p:txBody>
      </p:sp>
      <p:sp>
        <p:nvSpPr>
          <p:cNvPr id="39" name="모서리가 둥근 직사각형 42">
            <a:extLst>
              <a:ext uri="{FF2B5EF4-FFF2-40B4-BE49-F238E27FC236}">
                <a16:creationId xmlns:a16="http://schemas.microsoft.com/office/drawing/2014/main" id="{1F902A27-CF03-4C7E-9471-8C4656C10E65}"/>
              </a:ext>
            </a:extLst>
          </p:cNvPr>
          <p:cNvSpPr/>
          <p:nvPr/>
        </p:nvSpPr>
        <p:spPr>
          <a:xfrm>
            <a:off x="8135704" y="4051373"/>
            <a:ext cx="3048000" cy="1905000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361097" y="4156293"/>
            <a:ext cx="2612303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운동 동기부여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목표 운동량에 따른 독려 또는 칭찬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단체 운동을 통한 운동 지속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팝업 메시지를 통한 인식 및 자극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3A68BC-F128-421C-9D1F-32C8352C513C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3. </a:t>
            </a:r>
            <a:r>
              <a:rPr lang="ko-KR" altLang="en-US" sz="2800" b="1" i="1" dirty="0">
                <a:solidFill>
                  <a:prstClr val="white"/>
                </a:solidFill>
              </a:rPr>
              <a:t>결론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22DD95-1577-4589-BDDD-D6FADEEF2086}"/>
              </a:ext>
            </a:extLst>
          </p:cNvPr>
          <p:cNvGrpSpPr/>
          <p:nvPr/>
        </p:nvGrpSpPr>
        <p:grpSpPr>
          <a:xfrm>
            <a:off x="707411" y="1069988"/>
            <a:ext cx="2134648" cy="608541"/>
            <a:chOff x="349795" y="785204"/>
            <a:chExt cx="2134648" cy="6085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8FCEE5-6EDF-4584-B33B-FF2BE414EB50}"/>
                </a:ext>
              </a:extLst>
            </p:cNvPr>
            <p:cNvSpPr/>
            <p:nvPr/>
          </p:nvSpPr>
          <p:spPr>
            <a:xfrm rot="21150303" flipH="1">
              <a:off x="349795" y="835632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2B1F83-CBFB-4028-A21B-63DBDD561211}"/>
                </a:ext>
              </a:extLst>
            </p:cNvPr>
            <p:cNvSpPr/>
            <p:nvPr/>
          </p:nvSpPr>
          <p:spPr>
            <a:xfrm flipH="1">
              <a:off x="383332" y="785204"/>
              <a:ext cx="2094855" cy="4320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</a:rPr>
                <a:t>No. 1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5DBD1F-B4A8-4B8C-8F84-71CDFD26FFB8}"/>
              </a:ext>
            </a:extLst>
          </p:cNvPr>
          <p:cNvGrpSpPr/>
          <p:nvPr/>
        </p:nvGrpSpPr>
        <p:grpSpPr>
          <a:xfrm>
            <a:off x="4250711" y="1044760"/>
            <a:ext cx="2134648" cy="608541"/>
            <a:chOff x="349795" y="785204"/>
            <a:chExt cx="2134648" cy="6085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256958-DF72-4525-83B0-3AFFE0078AD7}"/>
                </a:ext>
              </a:extLst>
            </p:cNvPr>
            <p:cNvSpPr/>
            <p:nvPr/>
          </p:nvSpPr>
          <p:spPr>
            <a:xfrm rot="21150303" flipH="1">
              <a:off x="349795" y="835632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B1A6D3-7ED1-437F-97AD-1477C0443CEC}"/>
                </a:ext>
              </a:extLst>
            </p:cNvPr>
            <p:cNvSpPr/>
            <p:nvPr/>
          </p:nvSpPr>
          <p:spPr>
            <a:xfrm flipH="1">
              <a:off x="383332" y="785204"/>
              <a:ext cx="2094855" cy="4320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</a:rPr>
                <a:t>No. 2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1FFAB7-63E2-4464-8E82-5454C9A8A27B}"/>
              </a:ext>
            </a:extLst>
          </p:cNvPr>
          <p:cNvGrpSpPr/>
          <p:nvPr/>
        </p:nvGrpSpPr>
        <p:grpSpPr>
          <a:xfrm>
            <a:off x="7710889" y="1044760"/>
            <a:ext cx="2134648" cy="608541"/>
            <a:chOff x="349795" y="785204"/>
            <a:chExt cx="2134648" cy="6085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BA8359-797E-4CEE-BD63-2D6B38397549}"/>
                </a:ext>
              </a:extLst>
            </p:cNvPr>
            <p:cNvSpPr/>
            <p:nvPr/>
          </p:nvSpPr>
          <p:spPr>
            <a:xfrm rot="21150303" flipH="1">
              <a:off x="349795" y="835632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C4B7FBD-39A6-47B1-BD3E-1C321AC2F7D8}"/>
                </a:ext>
              </a:extLst>
            </p:cNvPr>
            <p:cNvSpPr/>
            <p:nvPr/>
          </p:nvSpPr>
          <p:spPr>
            <a:xfrm flipH="1">
              <a:off x="383332" y="785204"/>
              <a:ext cx="2094855" cy="4320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</a:rPr>
                <a:t>No. 3</a:t>
              </a:r>
            </a:p>
          </p:txBody>
        </p:sp>
      </p:grpSp>
      <p:pic>
        <p:nvPicPr>
          <p:cNvPr id="31" name="Picture 4" descr="ì¤ë§í¸ ìì¹ì ëí ì´ë¯¸ì§ ê²ìê²°ê³¼">
            <a:extLst>
              <a:ext uri="{FF2B5EF4-FFF2-40B4-BE49-F238E27FC236}">
                <a16:creationId xmlns:a16="http://schemas.microsoft.com/office/drawing/2014/main" id="{CB289828-D265-4873-B8DF-E3883843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8" y="1773086"/>
            <a:ext cx="3048000" cy="20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A53D48-626E-4C59-9DEE-03229FB52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55" y="1734813"/>
            <a:ext cx="3166329" cy="20775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EADD66-77D6-4A74-807C-F1D0F3B0A6C6}"/>
              </a:ext>
            </a:extLst>
          </p:cNvPr>
          <p:cNvGrpSpPr/>
          <p:nvPr/>
        </p:nvGrpSpPr>
        <p:grpSpPr>
          <a:xfrm>
            <a:off x="8135705" y="1769438"/>
            <a:ext cx="3250982" cy="2003909"/>
            <a:chOff x="7691001" y="1579625"/>
            <a:chExt cx="4033625" cy="236435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5E63F2-937A-4CB1-B810-3E208824C00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691001" y="1579625"/>
              <a:ext cx="2389098" cy="23643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E65ACA0-67AC-44D0-8D4F-12D513EDBA7B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044587" y="1579626"/>
              <a:ext cx="1680039" cy="236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6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45">
            <a:extLst>
              <a:ext uri="{FF2B5EF4-FFF2-40B4-BE49-F238E27FC236}">
                <a16:creationId xmlns:a16="http://schemas.microsoft.com/office/drawing/2014/main" id="{4ADD661B-3617-45FD-AEA4-1F23660F0D87}"/>
              </a:ext>
            </a:extLst>
          </p:cNvPr>
          <p:cNvSpPr/>
          <p:nvPr/>
        </p:nvSpPr>
        <p:spPr>
          <a:xfrm>
            <a:off x="5087658" y="3030765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9" name="Shape 45">
            <a:extLst>
              <a:ext uri="{FF2B5EF4-FFF2-40B4-BE49-F238E27FC236}">
                <a16:creationId xmlns:a16="http://schemas.microsoft.com/office/drawing/2014/main" id="{82D2A5B6-2E60-4B55-8253-8168E559FF75}"/>
              </a:ext>
            </a:extLst>
          </p:cNvPr>
          <p:cNvSpPr/>
          <p:nvPr/>
        </p:nvSpPr>
        <p:spPr>
          <a:xfrm>
            <a:off x="5087659" y="4307050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0" name="Shape 44">
            <a:extLst>
              <a:ext uri="{FF2B5EF4-FFF2-40B4-BE49-F238E27FC236}">
                <a16:creationId xmlns:a16="http://schemas.microsoft.com/office/drawing/2014/main" id="{8CC8EBA1-4E25-432E-9F3F-57E0B448CA93}"/>
              </a:ext>
            </a:extLst>
          </p:cNvPr>
          <p:cNvSpPr/>
          <p:nvPr/>
        </p:nvSpPr>
        <p:spPr>
          <a:xfrm>
            <a:off x="5020841" y="1586506"/>
            <a:ext cx="5793550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dirty="0"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2" name="Shape 48">
            <a:extLst>
              <a:ext uri="{FF2B5EF4-FFF2-40B4-BE49-F238E27FC236}">
                <a16:creationId xmlns:a16="http://schemas.microsoft.com/office/drawing/2014/main" id="{7D0ACC3E-EA71-4E40-874F-AFFEBECF43B8}"/>
              </a:ext>
            </a:extLst>
          </p:cNvPr>
          <p:cNvSpPr/>
          <p:nvPr/>
        </p:nvSpPr>
        <p:spPr>
          <a:xfrm>
            <a:off x="5386632" y="1073869"/>
            <a:ext cx="61443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ea typeface="배달의민족 한나" panose="02020603020101020101" pitchFamily="18" charset="-127"/>
              </a:rPr>
              <a:t>1. </a:t>
            </a: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DIETA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 시스템 구성 및 핵심기능</a:t>
            </a:r>
            <a:endParaRPr sz="3200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sp>
        <p:nvSpPr>
          <p:cNvPr id="185" name="Shape 51">
            <a:extLst>
              <a:ext uri="{FF2B5EF4-FFF2-40B4-BE49-F238E27FC236}">
                <a16:creationId xmlns:a16="http://schemas.microsoft.com/office/drawing/2014/main" id="{00754030-C3F1-48DF-B829-FD37658ADA14}"/>
              </a:ext>
            </a:extLst>
          </p:cNvPr>
          <p:cNvSpPr/>
          <p:nvPr/>
        </p:nvSpPr>
        <p:spPr>
          <a:xfrm>
            <a:off x="5386632" y="3638577"/>
            <a:ext cx="146674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3.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결론 </a:t>
            </a:r>
            <a:endParaRPr sz="3200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D15C8CE-F56F-44DD-A9C1-363BE97708B2}"/>
              </a:ext>
            </a:extLst>
          </p:cNvPr>
          <p:cNvGrpSpPr/>
          <p:nvPr/>
        </p:nvGrpSpPr>
        <p:grpSpPr>
          <a:xfrm>
            <a:off x="1025906" y="1805977"/>
            <a:ext cx="3236984" cy="3337535"/>
            <a:chOff x="19881" y="1805976"/>
            <a:chExt cx="3236984" cy="3337535"/>
          </a:xfrm>
        </p:grpSpPr>
        <p:pic>
          <p:nvPicPr>
            <p:cNvPr id="205" name="그림 204" descr="6-3.png">
              <a:extLst>
                <a:ext uri="{FF2B5EF4-FFF2-40B4-BE49-F238E27FC236}">
                  <a16:creationId xmlns:a16="http://schemas.microsoft.com/office/drawing/2014/main" id="{98700DF5-F8E6-4393-A935-4A245A09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30395" y="1856252"/>
              <a:ext cx="3337535" cy="3236984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083A8E4-8588-4FC6-8390-FC4CB7F67967}"/>
                </a:ext>
              </a:extLst>
            </p:cNvPr>
            <p:cNvSpPr txBox="1"/>
            <p:nvPr/>
          </p:nvSpPr>
          <p:spPr>
            <a:xfrm>
              <a:off x="714347" y="3150871"/>
              <a:ext cx="2201469" cy="51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i="1" dirty="0"/>
                <a:t>CONTENTS</a:t>
              </a:r>
              <a:endParaRPr lang="ko-KR" altLang="en-US" sz="2600" b="1" i="1" dirty="0"/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B000175-E03F-488D-B7AB-8B65D7ACE14C}"/>
              </a:ext>
            </a:extLst>
          </p:cNvPr>
          <p:cNvSpPr/>
          <p:nvPr/>
        </p:nvSpPr>
        <p:spPr>
          <a:xfrm>
            <a:off x="550381" y="248047"/>
            <a:ext cx="11091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prstClr val="white"/>
                </a:solidFill>
              </a:rPr>
              <a:t>최종결과 발표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14" name="Shape 49">
            <a:extLst>
              <a:ext uri="{FF2B5EF4-FFF2-40B4-BE49-F238E27FC236}">
                <a16:creationId xmlns:a16="http://schemas.microsoft.com/office/drawing/2014/main" id="{DA5A7B3B-A452-4A12-B3AA-C414BBA0A456}"/>
              </a:ext>
            </a:extLst>
          </p:cNvPr>
          <p:cNvSpPr/>
          <p:nvPr/>
        </p:nvSpPr>
        <p:spPr>
          <a:xfrm>
            <a:off x="5386632" y="2340054"/>
            <a:ext cx="46134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2. 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프로그램 구현 및 결과</a:t>
            </a:r>
            <a:endParaRPr sz="3200" b="1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sp>
        <p:nvSpPr>
          <p:cNvPr id="15" name="Shape 45">
            <a:extLst>
              <a:ext uri="{FF2B5EF4-FFF2-40B4-BE49-F238E27FC236}">
                <a16:creationId xmlns:a16="http://schemas.microsoft.com/office/drawing/2014/main" id="{C9571DBA-6845-406C-9227-C1201F215F04}"/>
              </a:ext>
            </a:extLst>
          </p:cNvPr>
          <p:cNvSpPr/>
          <p:nvPr/>
        </p:nvSpPr>
        <p:spPr>
          <a:xfrm>
            <a:off x="5087659" y="5522609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Shape 51">
            <a:extLst>
              <a:ext uri="{FF2B5EF4-FFF2-40B4-BE49-F238E27FC236}">
                <a16:creationId xmlns:a16="http://schemas.microsoft.com/office/drawing/2014/main" id="{30D99FFC-CD3A-420A-9512-096E2497EE85}"/>
              </a:ext>
            </a:extLst>
          </p:cNvPr>
          <p:cNvSpPr/>
          <p:nvPr/>
        </p:nvSpPr>
        <p:spPr>
          <a:xfrm>
            <a:off x="5386632" y="4854136"/>
            <a:ext cx="146674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4.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시연 </a:t>
            </a:r>
            <a:endParaRPr sz="3200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5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45">
            <a:extLst>
              <a:ext uri="{FF2B5EF4-FFF2-40B4-BE49-F238E27FC236}">
                <a16:creationId xmlns:a16="http://schemas.microsoft.com/office/drawing/2014/main" id="{363D2A1C-A1A8-40E2-B75C-29A1F0376B8E}"/>
              </a:ext>
            </a:extLst>
          </p:cNvPr>
          <p:cNvSpPr/>
          <p:nvPr/>
        </p:nvSpPr>
        <p:spPr>
          <a:xfrm>
            <a:off x="5087659" y="1908874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3" name="Shape 49">
            <a:extLst>
              <a:ext uri="{FF2B5EF4-FFF2-40B4-BE49-F238E27FC236}">
                <a16:creationId xmlns:a16="http://schemas.microsoft.com/office/drawing/2014/main" id="{11486074-2CC3-47EE-A3E3-0C9D7AF4E926}"/>
              </a:ext>
            </a:extLst>
          </p:cNvPr>
          <p:cNvSpPr/>
          <p:nvPr/>
        </p:nvSpPr>
        <p:spPr>
          <a:xfrm>
            <a:off x="5348532" y="1328305"/>
            <a:ext cx="146674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4. 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시연</a:t>
            </a:r>
            <a:endParaRPr sz="3200" b="1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D15C8CE-F56F-44DD-A9C1-363BE97708B2}"/>
              </a:ext>
            </a:extLst>
          </p:cNvPr>
          <p:cNvGrpSpPr/>
          <p:nvPr/>
        </p:nvGrpSpPr>
        <p:grpSpPr>
          <a:xfrm>
            <a:off x="1025906" y="1805977"/>
            <a:ext cx="3236984" cy="3337535"/>
            <a:chOff x="19881" y="1805976"/>
            <a:chExt cx="3236984" cy="3337535"/>
          </a:xfrm>
        </p:grpSpPr>
        <p:pic>
          <p:nvPicPr>
            <p:cNvPr id="205" name="그림 204" descr="6-3.png">
              <a:extLst>
                <a:ext uri="{FF2B5EF4-FFF2-40B4-BE49-F238E27FC236}">
                  <a16:creationId xmlns:a16="http://schemas.microsoft.com/office/drawing/2014/main" id="{98700DF5-F8E6-4393-A935-4A245A09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30395" y="1856252"/>
              <a:ext cx="3337535" cy="3236984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083A8E4-8588-4FC6-8390-FC4CB7F67967}"/>
                </a:ext>
              </a:extLst>
            </p:cNvPr>
            <p:cNvSpPr txBox="1"/>
            <p:nvPr/>
          </p:nvSpPr>
          <p:spPr>
            <a:xfrm>
              <a:off x="714347" y="3150871"/>
              <a:ext cx="2201469" cy="51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i="1" dirty="0"/>
                <a:t>CONTENTS</a:t>
              </a:r>
              <a:endParaRPr lang="ko-KR" altLang="en-US" sz="2600" b="1" i="1" dirty="0"/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B000175-E03F-488D-B7AB-8B65D7ACE14C}"/>
              </a:ext>
            </a:extLst>
          </p:cNvPr>
          <p:cNvSpPr/>
          <p:nvPr/>
        </p:nvSpPr>
        <p:spPr>
          <a:xfrm>
            <a:off x="550381" y="248047"/>
            <a:ext cx="11091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prstClr val="white"/>
                </a:solidFill>
              </a:rPr>
              <a:t>중간결과 발표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2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966DD-11A9-4DD6-9DA1-170B47758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4" b="10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19E547-7433-423A-9E08-2196F083B0C7}"/>
              </a:ext>
            </a:extLst>
          </p:cNvPr>
          <p:cNvSpPr/>
          <p:nvPr/>
        </p:nvSpPr>
        <p:spPr>
          <a:xfrm>
            <a:off x="3655748" y="4380115"/>
            <a:ext cx="4880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http://ssn.pythonanywhere.com/login/signin/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35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EB40B1-3CBE-41E9-A2C0-E6D7A62561E1}"/>
              </a:ext>
            </a:extLst>
          </p:cNvPr>
          <p:cNvSpPr/>
          <p:nvPr/>
        </p:nvSpPr>
        <p:spPr>
          <a:xfrm>
            <a:off x="1327730" y="1056030"/>
            <a:ext cx="10015294" cy="569473"/>
          </a:xfrm>
          <a:prstGeom prst="roundRect">
            <a:avLst/>
          </a:prstGeom>
          <a:solidFill>
            <a:srgbClr val="83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CB32D-2D95-490A-83CB-5AE380A1279F}"/>
              </a:ext>
            </a:extLst>
          </p:cNvPr>
          <p:cNvSpPr txBox="1"/>
          <p:nvPr/>
        </p:nvSpPr>
        <p:spPr>
          <a:xfrm>
            <a:off x="1592090" y="1109933"/>
            <a:ext cx="957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감사합니다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7459E1-6905-4C07-A83A-47FC520F47DC}"/>
              </a:ext>
            </a:extLst>
          </p:cNvPr>
          <p:cNvSpPr/>
          <p:nvPr/>
        </p:nvSpPr>
        <p:spPr>
          <a:xfrm>
            <a:off x="1327730" y="1821825"/>
            <a:ext cx="9911688" cy="3154710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9900" i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en-US" altLang="ko-KR" sz="19900" i="1" dirty="0">
                <a:solidFill>
                  <a:srgbClr val="FFD9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9900" i="1" dirty="0">
                <a:solidFill>
                  <a:srgbClr val="83E1E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E T A</a:t>
            </a:r>
            <a:r>
              <a:rPr lang="en-US" altLang="ko-KR" i="1" dirty="0">
                <a:solidFill>
                  <a:srgbClr val="83E1E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ko-KR" altLang="en-US" dirty="0">
              <a:solidFill>
                <a:srgbClr val="83E1E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9D1E2A-1CC7-4D60-AAAA-7B149F33BE36}"/>
              </a:ext>
            </a:extLst>
          </p:cNvPr>
          <p:cNvSpPr/>
          <p:nvPr/>
        </p:nvSpPr>
        <p:spPr>
          <a:xfrm>
            <a:off x="1275927" y="5172857"/>
            <a:ext cx="10015294" cy="569473"/>
          </a:xfrm>
          <a:prstGeom prst="roundRect">
            <a:avLst/>
          </a:prstGeom>
          <a:solidFill>
            <a:srgbClr val="83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1818B-A4E9-41AD-8C8E-39F0259F59C3}"/>
              </a:ext>
            </a:extLst>
          </p:cNvPr>
          <p:cNvSpPr txBox="1"/>
          <p:nvPr/>
        </p:nvSpPr>
        <p:spPr>
          <a:xfrm>
            <a:off x="9587343" y="5294139"/>
            <a:ext cx="3511362" cy="53860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팀 </a:t>
            </a:r>
            <a:r>
              <a:rPr lang="en-US" altLang="ko-KR" sz="2000" b="1" dirty="0"/>
              <a:t>MAKEU</a:t>
            </a:r>
            <a:endParaRPr lang="ko-KR" altLang="en-US" sz="2000" b="1" dirty="0"/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8060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621690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1. DIETA </a:t>
            </a:r>
            <a:r>
              <a:rPr lang="ko-KR" altLang="en-US" sz="2800" b="1" i="1" dirty="0">
                <a:solidFill>
                  <a:prstClr val="white"/>
                </a:solidFill>
              </a:rPr>
              <a:t>시스템 구성 및 핵심기능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98609" y="506587"/>
            <a:ext cx="299166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DIETA</a:t>
            </a:r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EB40B1-3CBE-41E9-A2C0-E6D7A62561E1}"/>
              </a:ext>
            </a:extLst>
          </p:cNvPr>
          <p:cNvSpPr/>
          <p:nvPr/>
        </p:nvSpPr>
        <p:spPr>
          <a:xfrm>
            <a:off x="1088353" y="5410803"/>
            <a:ext cx="10015294" cy="569473"/>
          </a:xfrm>
          <a:prstGeom prst="roundRect">
            <a:avLst/>
          </a:prstGeom>
          <a:solidFill>
            <a:srgbClr val="83E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CB32D-2D95-490A-83CB-5AE380A1279F}"/>
              </a:ext>
            </a:extLst>
          </p:cNvPr>
          <p:cNvSpPr txBox="1"/>
          <p:nvPr/>
        </p:nvSpPr>
        <p:spPr>
          <a:xfrm>
            <a:off x="1594441" y="5472615"/>
            <a:ext cx="957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인근 다수 </a:t>
            </a:r>
            <a:r>
              <a:rPr lang="ko-KR" altLang="en-US" sz="2400" b="1" dirty="0" err="1"/>
              <a:t>사람들과의</a:t>
            </a:r>
            <a:r>
              <a:rPr lang="ko-KR" altLang="en-US" sz="2400" b="1" dirty="0"/>
              <a:t> 단체 운동을 지원하는 </a:t>
            </a:r>
            <a:r>
              <a:rPr lang="ko-KR" altLang="en-US" sz="2400" b="1" dirty="0" err="1"/>
              <a:t>다이어터</a:t>
            </a:r>
            <a:r>
              <a:rPr lang="ko-KR" altLang="en-US" sz="2400" b="1" dirty="0"/>
              <a:t> 커뮤니티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EFC868C-10C4-4D26-B5A7-43B417A20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4773"/>
          <a:stretch/>
        </p:blipFill>
        <p:spPr>
          <a:xfrm>
            <a:off x="2488284" y="1223771"/>
            <a:ext cx="7000389" cy="39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621690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1. DIETA </a:t>
            </a:r>
            <a:r>
              <a:rPr lang="ko-KR" altLang="en-US" sz="2800" b="1" i="1" dirty="0">
                <a:solidFill>
                  <a:prstClr val="white"/>
                </a:solidFill>
              </a:rPr>
              <a:t>시스템 구성 및 핵심기능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6B32DD-2B18-469F-90D8-1C63C49F13B3}"/>
              </a:ext>
            </a:extLst>
          </p:cNvPr>
          <p:cNvGrpSpPr/>
          <p:nvPr/>
        </p:nvGrpSpPr>
        <p:grpSpPr>
          <a:xfrm>
            <a:off x="2368479" y="4406394"/>
            <a:ext cx="7357325" cy="1957237"/>
            <a:chOff x="2319574" y="4452088"/>
            <a:chExt cx="7357325" cy="19572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C2B013-4756-488A-B655-EE0A98EE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574" y="4452088"/>
              <a:ext cx="7357325" cy="195723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F3677C-F16B-4607-A6D4-A64282D4FA6F}"/>
                </a:ext>
              </a:extLst>
            </p:cNvPr>
            <p:cNvSpPr/>
            <p:nvPr/>
          </p:nvSpPr>
          <p:spPr>
            <a:xfrm>
              <a:off x="2339091" y="6135707"/>
              <a:ext cx="2194408" cy="26179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7A7D96-BFA7-4BB0-97B2-7392295F6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57" y="841318"/>
            <a:ext cx="7357325" cy="354544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339236" y="506587"/>
            <a:ext cx="299166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1.2 </a:t>
            </a:r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구성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4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621690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1. DIETA </a:t>
            </a:r>
            <a:r>
              <a:rPr lang="ko-KR" altLang="en-US" sz="2800" b="1" i="1" dirty="0">
                <a:solidFill>
                  <a:prstClr val="white"/>
                </a:solidFill>
              </a:rPr>
              <a:t>시스템 구성 및 핵심기능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0" y="524303"/>
            <a:ext cx="299166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1.3 </a:t>
            </a:r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핵심기능 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96839-EF92-487E-8068-8B9667E2D5EC}"/>
              </a:ext>
            </a:extLst>
          </p:cNvPr>
          <p:cNvSpPr/>
          <p:nvPr/>
        </p:nvSpPr>
        <p:spPr>
          <a:xfrm>
            <a:off x="2306854" y="1419086"/>
            <a:ext cx="873332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1.  </a:t>
            </a: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게시판 및 캘린더 기능 </a:t>
            </a:r>
          </a:p>
          <a:p>
            <a:pPr marL="742950" lvl="1" indent="-285750" algn="just">
              <a:spcAft>
                <a:spcPts val="800"/>
              </a:spcAft>
              <a:buFontTx/>
              <a:buChar char="-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다이어트 웹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기반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커뮤니티로서의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기능 수행하기 위함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spcAft>
                <a:spcPts val="800"/>
              </a:spcAft>
              <a:buFontTx/>
              <a:buChar char="-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그룹 운동 날짜를 선정하기 위함</a:t>
            </a:r>
          </a:p>
          <a:p>
            <a:pPr marL="342900" lvl="0" indent="-342900" algn="just">
              <a:spcAft>
                <a:spcPts val="800"/>
              </a:spcAft>
              <a:buAutoNum type="arabicPeriod" startAt="2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AutoNum type="arabicPeriod" startAt="2"/>
            </a:pP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날씨예보 </a:t>
            </a:r>
            <a:r>
              <a:rPr lang="en-US" altLang="ko-KR" sz="2000" b="1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활용한 의사결정 지원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  -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사용자가 운동 및 그룹 선택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 고려하는 환경 제공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AutoNum type="arabicPeriod" startAt="3"/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칼로리 </a:t>
            </a:r>
            <a:r>
              <a:rPr lang="ko-KR" altLang="en-US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측정</a:t>
            </a: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통한 운동 평가 기능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AutoNum type="arabicPeriod" startAt="3"/>
            </a:pPr>
            <a:endParaRPr lang="ko-KR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 startAt="4"/>
            </a:pPr>
            <a:r>
              <a:rPr lang="ko-KR" altLang="en-US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운동 진행상황 별 팝업 메시지 동기부여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AutoNum type="arabicPeriod" startAt="4"/>
            </a:pP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5.   </a:t>
            </a:r>
            <a:r>
              <a:rPr lang="ko-KR" altLang="ko-KR" sz="2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포인트 누적을 통한 그룹 경쟁 기능</a:t>
            </a: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</a:pPr>
            <a:endParaRPr lang="en-US" altLang="ko-KR" sz="2000" b="1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ë¨ì²´ì´ëì ëí ì´ë¯¸ì§ ê²ìê²°ê³¼">
            <a:extLst>
              <a:ext uri="{FF2B5EF4-FFF2-40B4-BE49-F238E27FC236}">
                <a16:creationId xmlns:a16="http://schemas.microsoft.com/office/drawing/2014/main" id="{5D8EB249-1B15-477D-83BB-1B07B4FA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399" y="4730772"/>
            <a:ext cx="2513006" cy="15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7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45">
            <a:extLst>
              <a:ext uri="{FF2B5EF4-FFF2-40B4-BE49-F238E27FC236}">
                <a16:creationId xmlns:a16="http://schemas.microsoft.com/office/drawing/2014/main" id="{363D2A1C-A1A8-40E2-B75C-29A1F0376B8E}"/>
              </a:ext>
            </a:extLst>
          </p:cNvPr>
          <p:cNvSpPr/>
          <p:nvPr/>
        </p:nvSpPr>
        <p:spPr>
          <a:xfrm>
            <a:off x="5087659" y="1908874"/>
            <a:ext cx="5308631" cy="0"/>
          </a:xfrm>
          <a:prstGeom prst="line">
            <a:avLst/>
          </a:prstGeom>
          <a:ln w="6350">
            <a:solidFill>
              <a:srgbClr val="85888D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>
              <a:solidFill>
                <a:srgbClr val="2E313A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3" name="Shape 49">
            <a:extLst>
              <a:ext uri="{FF2B5EF4-FFF2-40B4-BE49-F238E27FC236}">
                <a16:creationId xmlns:a16="http://schemas.microsoft.com/office/drawing/2014/main" id="{11486074-2CC3-47EE-A3E3-0C9D7AF4E926}"/>
              </a:ext>
            </a:extLst>
          </p:cNvPr>
          <p:cNvSpPr/>
          <p:nvPr/>
        </p:nvSpPr>
        <p:spPr>
          <a:xfrm>
            <a:off x="5348532" y="1328305"/>
            <a:ext cx="46134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53585F"/>
                </a:solidFill>
                <a:latin typeface="배달의민족 한나_OTF"/>
                <a:ea typeface="배달의민족 한나_OTF"/>
                <a:cs typeface="배달의민족 한나_OTF"/>
                <a:sym typeface="배달의민족 한나_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2.  </a:t>
            </a:r>
            <a:r>
              <a:rPr lang="ko-KR" altLang="en-US" sz="3200" b="1" dirty="0">
                <a:solidFill>
                  <a:srgbClr val="2E313A"/>
                </a:solidFill>
                <a:latin typeface="나눔바른고딕"/>
                <a:ea typeface="배달의민족 한나" panose="02020603020101020101" pitchFamily="18" charset="-127"/>
              </a:rPr>
              <a:t>프로그램 구현 및 결과</a:t>
            </a:r>
            <a:endParaRPr sz="3200" b="1" dirty="0">
              <a:solidFill>
                <a:srgbClr val="2E313A"/>
              </a:solidFill>
              <a:latin typeface="나눔바른고딕"/>
              <a:ea typeface="배달의민족 한나" panose="02020603020101020101" pitchFamily="18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D15C8CE-F56F-44DD-A9C1-363BE97708B2}"/>
              </a:ext>
            </a:extLst>
          </p:cNvPr>
          <p:cNvGrpSpPr/>
          <p:nvPr/>
        </p:nvGrpSpPr>
        <p:grpSpPr>
          <a:xfrm>
            <a:off x="1025906" y="1805977"/>
            <a:ext cx="3236984" cy="3337535"/>
            <a:chOff x="19881" y="1805976"/>
            <a:chExt cx="3236984" cy="3337535"/>
          </a:xfrm>
        </p:grpSpPr>
        <p:pic>
          <p:nvPicPr>
            <p:cNvPr id="205" name="그림 204" descr="6-3.png">
              <a:extLst>
                <a:ext uri="{FF2B5EF4-FFF2-40B4-BE49-F238E27FC236}">
                  <a16:creationId xmlns:a16="http://schemas.microsoft.com/office/drawing/2014/main" id="{98700DF5-F8E6-4393-A935-4A245A095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30395" y="1856252"/>
              <a:ext cx="3337535" cy="3236984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083A8E4-8588-4FC6-8390-FC4CB7F67967}"/>
                </a:ext>
              </a:extLst>
            </p:cNvPr>
            <p:cNvSpPr txBox="1"/>
            <p:nvPr/>
          </p:nvSpPr>
          <p:spPr>
            <a:xfrm>
              <a:off x="714347" y="3150871"/>
              <a:ext cx="2201469" cy="51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i="1" dirty="0"/>
                <a:t>CONTENTS</a:t>
              </a:r>
              <a:endParaRPr lang="ko-KR" altLang="en-US" sz="2600" b="1" i="1" dirty="0"/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B000175-E03F-488D-B7AB-8B65D7ACE14C}"/>
              </a:ext>
            </a:extLst>
          </p:cNvPr>
          <p:cNvSpPr/>
          <p:nvPr/>
        </p:nvSpPr>
        <p:spPr>
          <a:xfrm>
            <a:off x="550381" y="248047"/>
            <a:ext cx="11091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prstClr val="white"/>
                </a:solidFill>
              </a:rPr>
              <a:t>중간결과 발표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94DAE-B37A-4F99-B6B5-ACC35FB985FB}"/>
              </a:ext>
            </a:extLst>
          </p:cNvPr>
          <p:cNvSpPr txBox="1"/>
          <p:nvPr/>
        </p:nvSpPr>
        <p:spPr>
          <a:xfrm>
            <a:off x="5523790" y="2351509"/>
            <a:ext cx="652851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2.1</a:t>
            </a:r>
            <a:r>
              <a:rPr lang="en-US" altLang="ko-KR" sz="2400" dirty="0"/>
              <a:t> </a:t>
            </a:r>
            <a:r>
              <a:rPr lang="ko-KR" altLang="en-US" sz="2400" dirty="0"/>
              <a:t>디바이스 활용한 </a:t>
            </a:r>
            <a:endParaRPr lang="en-US" altLang="ko-KR" sz="2400" dirty="0"/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운동량 측정 및 칼로리 정보 전송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2.2</a:t>
            </a:r>
            <a:r>
              <a:rPr lang="en-US" altLang="ko-KR" sz="2400" dirty="0"/>
              <a:t> </a:t>
            </a:r>
            <a:r>
              <a:rPr lang="ko-KR" altLang="en-US" sz="2400" dirty="0"/>
              <a:t>운동 진행 상황 별 팝업 메시지 동기부여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2.3</a:t>
            </a:r>
            <a:r>
              <a:rPr lang="en-US" altLang="ko-KR" sz="2400" dirty="0"/>
              <a:t> </a:t>
            </a:r>
            <a:r>
              <a:rPr lang="ko-KR" altLang="en-US" sz="2400" dirty="0"/>
              <a:t>운동모임 개설 및 투표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2.4</a:t>
            </a:r>
            <a:r>
              <a:rPr lang="en-US" altLang="ko-KR" sz="2400" dirty="0"/>
              <a:t> </a:t>
            </a:r>
            <a:r>
              <a:rPr lang="ko-KR" altLang="en-US" sz="2400" dirty="0"/>
              <a:t>게시판 작성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2.5</a:t>
            </a:r>
            <a:r>
              <a:rPr lang="en-US" altLang="ko-KR" sz="2400" dirty="0"/>
              <a:t> </a:t>
            </a:r>
            <a:r>
              <a:rPr lang="ko-KR" altLang="en-US" sz="2400" dirty="0"/>
              <a:t>기타 설계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그룹 경쟁 등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94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276" y="618995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결과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625903"/>
            <a:ext cx="106806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  </a:t>
            </a:r>
            <a:r>
              <a:rPr lang="ko-KR" altLang="en-US" sz="2800" i="1" dirty="0"/>
              <a:t>디바이스 활용한 운동량 측정 및 칼로리 정보 전송</a:t>
            </a:r>
            <a:endParaRPr lang="en-US" altLang="ko-KR" sz="2800" i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88A734-8E9E-4723-B02E-1C025811B483}"/>
              </a:ext>
            </a:extLst>
          </p:cNvPr>
          <p:cNvSpPr/>
          <p:nvPr/>
        </p:nvSpPr>
        <p:spPr>
          <a:xfrm>
            <a:off x="1397000" y="1337251"/>
            <a:ext cx="8915400" cy="661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디바이스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안드로이드 스마트폰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스마트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워치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통해 실시간으로 운동량이 측정된다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Google fit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제공하는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REST API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활용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C6A9A8-0C29-4AFF-BDD8-2FBB2F22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36" y="1778204"/>
            <a:ext cx="3392772" cy="4248472"/>
          </a:xfrm>
          <a:prstGeom prst="rect">
            <a:avLst/>
          </a:prstGeom>
          <a:ln w="25400">
            <a:solidFill>
              <a:srgbClr val="85888D"/>
            </a:solidFill>
          </a:ln>
        </p:spPr>
      </p:pic>
      <p:pic>
        <p:nvPicPr>
          <p:cNvPr id="1028" name="Picture 4" descr="ì¤ë§í¸ ìì¹ì ëí ì´ë¯¸ì§ ê²ìê²°ê³¼">
            <a:extLst>
              <a:ext uri="{FF2B5EF4-FFF2-40B4-BE49-F238E27FC236}">
                <a16:creationId xmlns:a16="http://schemas.microsoft.com/office/drawing/2014/main" id="{EFF42F6B-F253-4A12-9154-A1257C16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291095"/>
            <a:ext cx="5440149" cy="349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79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CB7C26-3243-4847-A765-5DCFC17AA306}"/>
              </a:ext>
            </a:extLst>
          </p:cNvPr>
          <p:cNvSpPr/>
          <p:nvPr/>
        </p:nvSpPr>
        <p:spPr>
          <a:xfrm>
            <a:off x="4446873" y="0"/>
            <a:ext cx="7745128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5BD9A-4609-462E-AD59-7662BFFC5218}"/>
              </a:ext>
            </a:extLst>
          </p:cNvPr>
          <p:cNvSpPr txBox="1"/>
          <p:nvPr/>
        </p:nvSpPr>
        <p:spPr>
          <a:xfrm>
            <a:off x="1507225" y="3232686"/>
            <a:ext cx="149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HOW </a:t>
            </a:r>
            <a:r>
              <a:rPr lang="ko-KR" altLang="en-US" dirty="0">
                <a:solidFill>
                  <a:srgbClr val="FF0000"/>
                </a:solidFill>
              </a:rPr>
              <a:t>구현 간략 설명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4CDCF6-5931-42F4-A749-D5B703C2EDA2}"/>
              </a:ext>
            </a:extLst>
          </p:cNvPr>
          <p:cNvSpPr/>
          <p:nvPr/>
        </p:nvSpPr>
        <p:spPr>
          <a:xfrm>
            <a:off x="609695" y="524303"/>
            <a:ext cx="1097261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 </a:t>
            </a:r>
            <a:r>
              <a:rPr lang="ko-KR" altLang="en-US" sz="2800" i="1" dirty="0"/>
              <a:t>디바이스 활용한 운동량 측정 및 칼로리 정보 전송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620A99-B229-4FFF-9D64-DE94BC6E936F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</a:t>
            </a:r>
            <a:r>
              <a:rPr lang="ko-KR" altLang="en-US" sz="2800" b="1" i="1" dirty="0"/>
              <a:t>과</a:t>
            </a:r>
            <a:endParaRPr lang="en-US" altLang="ko-KR" sz="2800" b="1" i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030E81-8A56-4D4F-972F-0B2A5D957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7052" y="1353739"/>
            <a:ext cx="3704948" cy="1713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47E007-ABF3-4DEC-BDFC-FCCB523F6D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6598" y="3791219"/>
            <a:ext cx="7106713" cy="2922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649DB9-1B89-45F9-B1A0-66AE04530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3477" y="1378114"/>
            <a:ext cx="4200525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CDB969-74E1-4B36-AE0D-B627F0841F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53427" y="1378113"/>
            <a:ext cx="2389098" cy="23643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123D01-2779-48B4-B46F-1A94569EECC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07013" y="1378114"/>
            <a:ext cx="1680039" cy="236435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CEAC44D-88F1-477A-939F-DC15C3FD44A1}"/>
              </a:ext>
            </a:extLst>
          </p:cNvPr>
          <p:cNvSpPr/>
          <p:nvPr/>
        </p:nvSpPr>
        <p:spPr>
          <a:xfrm>
            <a:off x="5401961" y="2240874"/>
            <a:ext cx="492029" cy="36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4FC0FB-C8C6-4A0E-AE1F-B1458850E0CD}"/>
              </a:ext>
            </a:extLst>
          </p:cNvPr>
          <p:cNvSpPr/>
          <p:nvPr/>
        </p:nvSpPr>
        <p:spPr>
          <a:xfrm>
            <a:off x="6842524" y="2313375"/>
            <a:ext cx="492029" cy="361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6CF9-BFE4-4718-8865-D439ACE972E0}"/>
              </a:ext>
            </a:extLst>
          </p:cNvPr>
          <p:cNvSpPr txBox="1"/>
          <p:nvPr/>
        </p:nvSpPr>
        <p:spPr>
          <a:xfrm>
            <a:off x="5822453" y="5536871"/>
            <a:ext cx="3830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시각적인 효과를 더 주기 위해 월별 운동데이터</a:t>
            </a:r>
            <a:r>
              <a:rPr lang="en-US" altLang="ko-KR" sz="1200" b="1" dirty="0"/>
              <a:t>,</a:t>
            </a:r>
          </a:p>
          <a:p>
            <a:r>
              <a:rPr lang="ko-KR" altLang="en-US" sz="1200" b="1" dirty="0"/>
              <a:t>그래프 그림  </a:t>
            </a:r>
            <a:r>
              <a:rPr lang="en-US" altLang="ko-KR" sz="1200" b="1" dirty="0"/>
              <a:t>Chart.js</a:t>
            </a:r>
            <a:r>
              <a:rPr lang="ko-KR" altLang="en-US" sz="1200" b="1" dirty="0"/>
              <a:t>에서 여러 형태의 운동량 표출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0F384CD-AE8A-4217-BFEE-596DF699A2A8}"/>
              </a:ext>
            </a:extLst>
          </p:cNvPr>
          <p:cNvSpPr/>
          <p:nvPr/>
        </p:nvSpPr>
        <p:spPr>
          <a:xfrm>
            <a:off x="837016" y="2865162"/>
            <a:ext cx="2538289" cy="11276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A3D6C0-DC40-45B1-AE73-7BCB548BB7C4}"/>
              </a:ext>
            </a:extLst>
          </p:cNvPr>
          <p:cNvSpPr/>
          <p:nvPr/>
        </p:nvSpPr>
        <p:spPr>
          <a:xfrm>
            <a:off x="8608055" y="3154886"/>
            <a:ext cx="3829960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▲특정 날짜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데이터의 걸음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칼로리도 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조회 가능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CB7C26-3243-4847-A765-5DCFC17AA306}"/>
              </a:ext>
            </a:extLst>
          </p:cNvPr>
          <p:cNvSpPr/>
          <p:nvPr/>
        </p:nvSpPr>
        <p:spPr>
          <a:xfrm>
            <a:off x="4446873" y="0"/>
            <a:ext cx="7745128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5BD9A-4609-462E-AD59-7662BFFC5218}"/>
              </a:ext>
            </a:extLst>
          </p:cNvPr>
          <p:cNvSpPr txBox="1"/>
          <p:nvPr/>
        </p:nvSpPr>
        <p:spPr>
          <a:xfrm>
            <a:off x="-176864" y="2118866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/>
              <a:t>디바이스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ko-KR" sz="2000" dirty="0"/>
              <a:t>안드로이드 스마트폰</a:t>
            </a:r>
            <a:r>
              <a:rPr lang="en-US" altLang="ko-KR" sz="2000" dirty="0"/>
              <a:t>, </a:t>
            </a:r>
            <a:r>
              <a:rPr lang="ko-KR" altLang="ko-KR" sz="2000" dirty="0"/>
              <a:t>스마트 </a:t>
            </a:r>
            <a:r>
              <a:rPr lang="ko-KR" altLang="ko-KR" sz="2000" dirty="0" err="1"/>
              <a:t>워치</a:t>
            </a:r>
            <a:r>
              <a:rPr lang="en-US" altLang="ko-KR" sz="2000" dirty="0"/>
              <a:t>)</a:t>
            </a:r>
          </a:p>
          <a:p>
            <a:pPr algn="ctr"/>
            <a:r>
              <a:rPr lang="ko-KR" altLang="ko-KR" sz="2000" dirty="0" err="1"/>
              <a:t>를</a:t>
            </a:r>
            <a:r>
              <a:rPr lang="ko-KR" altLang="ko-KR" sz="2000" dirty="0"/>
              <a:t> 통해 측정된 운동량에 따라</a:t>
            </a:r>
            <a:endParaRPr lang="en-US" altLang="ko-KR" sz="2000" dirty="0"/>
          </a:p>
          <a:p>
            <a:pPr algn="ctr"/>
            <a:r>
              <a:rPr lang="ko-KR" altLang="ko-KR" sz="2000" dirty="0"/>
              <a:t> 팝업 메시지를 띄어 </a:t>
            </a:r>
            <a:r>
              <a:rPr lang="ko-KR" altLang="ko-KR" sz="2000" b="1" dirty="0"/>
              <a:t>동기부여</a:t>
            </a:r>
            <a:r>
              <a:rPr lang="en-US" altLang="ko-KR" sz="2000" dirty="0"/>
              <a:t>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D3D2B1-3879-4890-B534-51453BAAF5EF}"/>
              </a:ext>
            </a:extLst>
          </p:cNvPr>
          <p:cNvSpPr/>
          <p:nvPr/>
        </p:nvSpPr>
        <p:spPr>
          <a:xfrm>
            <a:off x="609695" y="54970"/>
            <a:ext cx="11091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dirty="0">
                <a:solidFill>
                  <a:prstClr val="white"/>
                </a:solidFill>
              </a:rPr>
              <a:t>2. </a:t>
            </a:r>
            <a:r>
              <a:rPr lang="ko-KR" altLang="en-US" sz="2800" b="1" i="1" dirty="0">
                <a:solidFill>
                  <a:prstClr val="white"/>
                </a:solidFill>
              </a:rPr>
              <a:t>프로그램 구현 및 결</a:t>
            </a:r>
            <a:r>
              <a:rPr lang="ko-KR" altLang="en-US" sz="2800" b="1" i="1" dirty="0"/>
              <a:t>과</a:t>
            </a:r>
            <a:endParaRPr lang="en-US" altLang="ko-KR" sz="2800" b="1" i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85473F-D4F7-4A46-A169-576218B6A53F}"/>
              </a:ext>
            </a:extLst>
          </p:cNvPr>
          <p:cNvSpPr/>
          <p:nvPr/>
        </p:nvSpPr>
        <p:spPr>
          <a:xfrm>
            <a:off x="609695" y="524303"/>
            <a:ext cx="106425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2.2  </a:t>
            </a:r>
            <a:r>
              <a:rPr lang="ko-KR" altLang="en-US" sz="2800" i="1" dirty="0"/>
              <a:t>운동 진행 상황 별 팝업 메시지 동기부여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FDC621-7D90-40C8-9BF8-31998F4C93D5}"/>
              </a:ext>
            </a:extLst>
          </p:cNvPr>
          <p:cNvPicPr/>
          <p:nvPr/>
        </p:nvPicPr>
        <p:blipFill rotWithShape="1">
          <a:blip r:embed="rId2"/>
          <a:srcRect r="29333"/>
          <a:stretch/>
        </p:blipFill>
        <p:spPr>
          <a:xfrm>
            <a:off x="4446873" y="1314706"/>
            <a:ext cx="7745127" cy="5154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34CC9-1917-45AD-8EF1-E411CEDC4BB8}"/>
              </a:ext>
            </a:extLst>
          </p:cNvPr>
          <p:cNvSpPr txBox="1"/>
          <p:nvPr/>
        </p:nvSpPr>
        <p:spPr>
          <a:xfrm>
            <a:off x="0" y="4043265"/>
            <a:ext cx="4446872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부족 시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독려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달성 시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칭찬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79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646</Words>
  <Application>Microsoft Office PowerPoint</Application>
  <PresentationFormat>와이드스크린</PresentationFormat>
  <Paragraphs>141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나눔바른고딕</vt:lpstr>
      <vt:lpstr>맑은 고딕</vt:lpstr>
      <vt:lpstr>배달의민족 한나</vt:lpstr>
      <vt:lpstr>배달의민족 한나_OTF</vt:lpstr>
      <vt:lpstr>야놀자 야체 B</vt:lpstr>
      <vt:lpstr>Aharoni</vt:lpstr>
      <vt:lpstr>Arial</vt:lpstr>
      <vt:lpstr>Wingdings</vt:lpstr>
      <vt:lpstr>1_Office 테마</vt:lpstr>
      <vt:lpstr>  그룹 운동 커뮤니티 어플리케이션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그룹 운동 커뮤니티 어플리케이션</dc:title>
  <dc:creator>JEONG HOON LEE</dc:creator>
  <cp:lastModifiedBy>JEONG HOON LEE</cp:lastModifiedBy>
  <cp:revision>26</cp:revision>
  <dcterms:created xsi:type="dcterms:W3CDTF">2019-06-03T12:01:25Z</dcterms:created>
  <dcterms:modified xsi:type="dcterms:W3CDTF">2019-06-03T12:46:27Z</dcterms:modified>
</cp:coreProperties>
</file>